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460" r:id="rId3"/>
    <p:sldId id="461" r:id="rId4"/>
    <p:sldId id="464" r:id="rId5"/>
    <p:sldId id="462" r:id="rId6"/>
    <p:sldId id="463" r:id="rId7"/>
    <p:sldId id="466" r:id="rId8"/>
    <p:sldId id="475" r:id="rId9"/>
    <p:sldId id="467" r:id="rId10"/>
    <p:sldId id="468" r:id="rId11"/>
    <p:sldId id="471" r:id="rId12"/>
    <p:sldId id="472" r:id="rId13"/>
    <p:sldId id="474" r:id="rId14"/>
    <p:sldId id="470" r:id="rId15"/>
    <p:sldId id="469" r:id="rId16"/>
    <p:sldId id="473" r:id="rId17"/>
  </p:sldIdLst>
  <p:sldSz cx="12192000" cy="6858000"/>
  <p:notesSz cx="6797675" cy="985678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7B"/>
    <a:srgbClr val="903169"/>
    <a:srgbClr val="193474"/>
    <a:srgbClr val="3E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82F7D-6188-4C0B-9E2B-04B021A574AB}" v="2" dt="2023-01-11T08:48:54.1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86" autoAdjust="0"/>
    <p:restoredTop sz="94660"/>
  </p:normalViewPr>
  <p:slideViewPr>
    <p:cSldViewPr snapToGrid="0">
      <p:cViewPr>
        <p:scale>
          <a:sx n="75" d="100"/>
          <a:sy n="75" d="100"/>
        </p:scale>
        <p:origin x="1950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2B6BD25-6A73-4997-A43B-96F89CCD4437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43579"/>
            <a:ext cx="5438140" cy="388111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6D2424D-674A-4331-BB5B-30D135B64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296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8697" y="5975171"/>
            <a:ext cx="1920903" cy="76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1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439285-0E3D-4A74-811C-00D9F6801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D0024BB-CBF8-4520-B6BE-2DB3589C4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833F91-7E36-4EB3-B5AF-C1C2763F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8D50213-A8B7-415E-B60B-EDCA99AE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578A420-85F5-4F1A-9872-861762DA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723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34DE002-9ED1-4938-A574-295CB4C1B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08E7D6B-E1C7-4A70-B74F-5F5C2FF8E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24B8B10-1CE0-448A-93B8-9CD4C2B6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7B6A1D3-6372-4F3C-B84D-145626F7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A079ED6-8B50-4D4D-8CF1-37AC0E7FD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353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C8241A3-F5AD-4627-B652-EE411F14C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235D5DF-CC2E-483A-8EDC-877EC7779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he-IL" dirty="0"/>
              <a:t>ערוך סגנונות טקסט של תבנית בסיס</a:t>
            </a:r>
          </a:p>
          <a:p>
            <a:pPr lvl="1"/>
            <a:r>
              <a:rPr lang="he-IL" dirty="0"/>
              <a:t>רמה שניה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FF1BF8C8-0463-458F-8E1B-6C12DC17BE6C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4972" y="5973510"/>
            <a:ext cx="1366785" cy="88448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תיבת טקסט 1">
            <a:extLst>
              <a:ext uri="{FF2B5EF4-FFF2-40B4-BE49-F238E27FC236}">
                <a16:creationId xmlns:a16="http://schemas.microsoft.com/office/drawing/2014/main" id="{3142DBDE-7FF3-4D60-8057-958BBECA37DE}"/>
              </a:ext>
            </a:extLst>
          </p:cNvPr>
          <p:cNvSpPr txBox="1"/>
          <p:nvPr userDrawn="1"/>
        </p:nvSpPr>
        <p:spPr>
          <a:xfrm>
            <a:off x="715862" y="6287655"/>
            <a:ext cx="780983" cy="369332"/>
          </a:xfrm>
          <a:prstGeom prst="rect">
            <a:avLst/>
          </a:prstGeom>
          <a:noFill/>
          <a:ln w="3175">
            <a:solidFill>
              <a:srgbClr val="2B2B7B"/>
            </a:solidFill>
          </a:ln>
        </p:spPr>
        <p:txBody>
          <a:bodyPr wrap="none" rtlCol="1">
            <a:spAutoFit/>
          </a:bodyPr>
          <a:lstStyle>
            <a:defPPr>
              <a:defRPr lang="he-IL"/>
            </a:defPPr>
            <a:lvl1pPr>
              <a:defRPr>
                <a:solidFill>
                  <a:srgbClr val="193474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he-IL" dirty="0">
                <a:solidFill>
                  <a:srgbClr val="2B2B7B"/>
                </a:solidFill>
              </a:rPr>
              <a:t>לוגו יזם</a:t>
            </a:r>
          </a:p>
        </p:txBody>
      </p:sp>
      <p:sp>
        <p:nvSpPr>
          <p:cNvPr id="8" name="תיבת טקסט 4">
            <a:extLst>
              <a:ext uri="{FF2B5EF4-FFF2-40B4-BE49-F238E27FC236}">
                <a16:creationId xmlns:a16="http://schemas.microsoft.com/office/drawing/2014/main" id="{801824E6-4BB2-43D6-A5A1-FEEA988F7DC9}"/>
              </a:ext>
            </a:extLst>
          </p:cNvPr>
          <p:cNvSpPr txBox="1"/>
          <p:nvPr userDrawn="1"/>
        </p:nvSpPr>
        <p:spPr>
          <a:xfrm>
            <a:off x="8893893" y="6287655"/>
            <a:ext cx="931665" cy="369332"/>
          </a:xfrm>
          <a:prstGeom prst="rect">
            <a:avLst/>
          </a:prstGeom>
          <a:noFill/>
          <a:ln w="3175">
            <a:solidFill>
              <a:srgbClr val="2B2B7B"/>
            </a:solidFill>
          </a:ln>
        </p:spPr>
        <p:txBody>
          <a:bodyPr wrap="none" rtlCol="1">
            <a:spAutoFit/>
          </a:bodyPr>
          <a:lstStyle/>
          <a:p>
            <a:r>
              <a:rPr lang="he-IL" dirty="0"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מגרש ---</a:t>
            </a:r>
          </a:p>
        </p:txBody>
      </p:sp>
      <p:sp>
        <p:nvSpPr>
          <p:cNvPr id="9" name="תיבת טקסט 5">
            <a:extLst>
              <a:ext uri="{FF2B5EF4-FFF2-40B4-BE49-F238E27FC236}">
                <a16:creationId xmlns:a16="http://schemas.microsoft.com/office/drawing/2014/main" id="{ED41F75C-EBAE-41E0-8FC5-8762071A07C0}"/>
              </a:ext>
            </a:extLst>
          </p:cNvPr>
          <p:cNvSpPr txBox="1"/>
          <p:nvPr userDrawn="1"/>
        </p:nvSpPr>
        <p:spPr>
          <a:xfrm>
            <a:off x="2972223" y="6287655"/>
            <a:ext cx="1609735" cy="369332"/>
          </a:xfrm>
          <a:prstGeom prst="rect">
            <a:avLst/>
          </a:prstGeom>
          <a:noFill/>
          <a:ln w="3175">
            <a:solidFill>
              <a:srgbClr val="2B2B7B"/>
            </a:solidFill>
          </a:ln>
        </p:spPr>
        <p:txBody>
          <a:bodyPr wrap="none" rtlCol="1">
            <a:spAutoFit/>
          </a:bodyPr>
          <a:lstStyle>
            <a:defPPr>
              <a:defRPr lang="he-IL"/>
            </a:defPPr>
            <a:lvl1pPr>
              <a:defRPr>
                <a:solidFill>
                  <a:srgbClr val="193474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he-IL" dirty="0">
                <a:solidFill>
                  <a:srgbClr val="2B2B7B"/>
                </a:solidFill>
              </a:rPr>
              <a:t>לוגו אדריכלות נוף</a:t>
            </a:r>
          </a:p>
        </p:txBody>
      </p:sp>
      <p:sp>
        <p:nvSpPr>
          <p:cNvPr id="10" name="תיבת טקסט 6">
            <a:extLst>
              <a:ext uri="{FF2B5EF4-FFF2-40B4-BE49-F238E27FC236}">
                <a16:creationId xmlns:a16="http://schemas.microsoft.com/office/drawing/2014/main" id="{EDBE9790-CD21-4405-8F33-E8DC31E378AA}"/>
              </a:ext>
            </a:extLst>
          </p:cNvPr>
          <p:cNvSpPr txBox="1"/>
          <p:nvPr userDrawn="1"/>
        </p:nvSpPr>
        <p:spPr>
          <a:xfrm>
            <a:off x="1687345" y="6287655"/>
            <a:ext cx="1106393" cy="369332"/>
          </a:xfrm>
          <a:prstGeom prst="rect">
            <a:avLst/>
          </a:prstGeom>
          <a:noFill/>
          <a:ln w="3175">
            <a:solidFill>
              <a:srgbClr val="2B2B7B"/>
            </a:solidFill>
          </a:ln>
        </p:spPr>
        <p:txBody>
          <a:bodyPr wrap="none" rtlCol="1">
            <a:spAutoFit/>
          </a:bodyPr>
          <a:lstStyle>
            <a:defPPr>
              <a:defRPr lang="he-IL"/>
            </a:defPPr>
            <a:lvl1pPr>
              <a:defRPr>
                <a:solidFill>
                  <a:srgbClr val="193474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he-IL" dirty="0">
                <a:solidFill>
                  <a:srgbClr val="2B2B7B"/>
                </a:solidFill>
              </a:rPr>
              <a:t>לוגו אדריכל</a:t>
            </a:r>
          </a:p>
        </p:txBody>
      </p:sp>
    </p:spTree>
    <p:extLst>
      <p:ext uri="{BB962C8B-B14F-4D97-AF65-F5344CB8AC3E}">
        <p14:creationId xmlns:p14="http://schemas.microsoft.com/office/powerpoint/2010/main" val="328152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D2D59CA-1A98-4635-9921-AA3417654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A57B289-EF4F-45C0-9E1F-86629311C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D3331AA-B79F-43F4-B55F-00A51BC9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414BFCC-5C2A-4F93-9DA6-C7F6AB4C8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82E126B-46EE-4169-8AE5-9A368F7C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774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10C89C-D43B-4366-89B6-90C295028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BF9D90B-0322-45B6-8286-B61E724E23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DAF1145-2534-4014-8EE3-CEEBD0151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50AE486-6D54-4ECE-8090-04C2EAC4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1F902A1-B9F9-4E43-B057-56916667A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E98318F-CFB4-4D4C-9030-15E9E9F3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963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28E257-F9F2-46A4-AC0A-0FAE43264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67147BF-D81E-49F6-BDD0-4E63DF94B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11A0105-8F94-4228-B280-9F7A6735F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D926C30-D821-4152-9B01-777572E2D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EF8172A-02DB-447A-A415-33E266768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0CCBD785-0137-4729-AC26-A62C01E1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7C16452-4793-470D-851F-75096EFC1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62C81C2-7E3C-4712-BB53-1896C006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272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3EFE0A-AC8F-4D75-A5E3-76B148262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C0E8936-E10A-4EC0-ABA3-EF7397FC44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F18FBF2-9D84-4B74-BFF4-C2BAD89A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F735F2C-2BEE-44F3-88C3-C9F964C6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780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B9B82944-C52C-49C4-9CFC-BA08363B1F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861BABD-8061-4AF8-AE55-FD21C608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FCCE1BB-EA78-4EC0-8819-930CC80B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741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C8D3E94-88C0-4E64-85CA-12BDE6E3D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3C46386-B07A-4953-8885-4FA19C212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632F425-16B6-48A7-9594-96827A67B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60AA758-36E7-4D73-811C-BD83A4F5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D5ABA79-C48B-4D80-B162-00E8459D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FE582D4-4231-425B-AE60-05EFC63A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544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BF32AA-498F-423C-A206-7E585BDF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7722F5B-5966-481E-9E9F-0545268A9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2CB8046-017F-4C52-BFBE-DE99A6B54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A468CFD-F0D7-4E5F-B68C-12524B4D6F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801A4A-A3DB-4F6F-A1F3-A5E17FFA9046}" type="datetimeFigureOut">
              <a:rPr lang="he-IL" smtClean="0"/>
              <a:t>י"ב/ניסן/תשפ"ג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AFB4C14-F051-440B-8D09-75E541C3D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08C21EA-F71B-47D0-9D22-6CF6191E8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4FC8-3190-483C-B97A-BECFAB8A53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370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13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792288" y="2892283"/>
            <a:ext cx="4568943" cy="255454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dirty="0"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שם הפרויקט:___________</a:t>
            </a:r>
          </a:p>
          <a:p>
            <a:r>
              <a:rPr lang="he-IL" sz="3200" dirty="0"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שם השכונה:____________</a:t>
            </a:r>
          </a:p>
          <a:p>
            <a:endParaRPr lang="he-IL" sz="3200" dirty="0">
              <a:solidFill>
                <a:srgbClr val="2B2B7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sz="3200" dirty="0"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תאריך ישיבה:____\__\__</a:t>
            </a:r>
          </a:p>
          <a:p>
            <a:r>
              <a:rPr lang="he-IL" sz="3200" dirty="0"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גרסה מס':_____________</a:t>
            </a:r>
          </a:p>
        </p:txBody>
      </p:sp>
      <p:sp>
        <p:nvSpPr>
          <p:cNvPr id="11" name="מלבן 10"/>
          <p:cNvSpPr/>
          <p:nvPr/>
        </p:nvSpPr>
        <p:spPr>
          <a:xfrm>
            <a:off x="2683046" y="935587"/>
            <a:ext cx="68259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e-IL" sz="5400" b="1" dirty="0">
                <a:solidFill>
                  <a:srgbClr val="2B2B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נספח עיצוב ופיתוח 1:250</a:t>
            </a:r>
          </a:p>
        </p:txBody>
      </p:sp>
      <p:cxnSp>
        <p:nvCxnSpPr>
          <p:cNvPr id="14" name="מחבר ישר 13"/>
          <p:cNvCxnSpPr/>
          <p:nvPr/>
        </p:nvCxnSpPr>
        <p:spPr>
          <a:xfrm>
            <a:off x="0" y="2171700"/>
            <a:ext cx="12192000" cy="0"/>
          </a:xfrm>
          <a:prstGeom prst="line">
            <a:avLst/>
          </a:prstGeom>
          <a:ln w="38100">
            <a:solidFill>
              <a:srgbClr val="2B2B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מלבן 14"/>
          <p:cNvSpPr/>
          <p:nvPr/>
        </p:nvSpPr>
        <p:spPr>
          <a:xfrm>
            <a:off x="710938" y="2616199"/>
            <a:ext cx="4470400" cy="31876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הדמיה</a:t>
            </a:r>
          </a:p>
        </p:txBody>
      </p:sp>
    </p:spTree>
    <p:extLst>
      <p:ext uri="{BB962C8B-B14F-4D97-AF65-F5344CB8AC3E}">
        <p14:creationId xmlns:p14="http://schemas.microsoft.com/office/powerpoint/2010/main" val="1423412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בינוי מוצע 1:250 - חתכים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חתכי רוחב ואורך דרך כל המתחם/מגרש כולל התייחסות למגרשים גובלים/רחובות ושטחים ציבוריים גובלים </a:t>
            </a:r>
            <a:r>
              <a:rPr lang="he-IL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בקנ"מ</a:t>
            </a: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1:250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יש להציג גם מרתפים ועובי אדמת גן מעל המרתפים.</a:t>
            </a:r>
          </a:p>
        </p:txBody>
      </p:sp>
    </p:spTree>
    <p:extLst>
      <p:ext uri="{BB962C8B-B14F-4D97-AF65-F5344CB8AC3E}">
        <p14:creationId xmlns:p14="http://schemas.microsoft.com/office/powerpoint/2010/main" val="368109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בינוי מוצע 1:250 – חזיתות לרחוב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חזית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רחוב למגרש כולו</a:t>
            </a: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כולל חזית מסחרית תוך התייחסות להנחיות הנופיות של תכנית הבינוי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יש להציג את מפלס המדרכה וגדרות ככל שתוכננו.</a:t>
            </a:r>
          </a:p>
          <a:p>
            <a:pPr algn="ctr"/>
            <a:endParaRPr lang="he-I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984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בינוי מוצע 1:250 – חזיתות פנימיות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חזיתות כלפי חצר פנימית והתייחסות לדירות גן במידה וישנן</a:t>
            </a:r>
          </a:p>
        </p:txBody>
      </p:sp>
    </p:spTree>
    <p:extLst>
      <p:ext uri="{BB962C8B-B14F-4D97-AF65-F5344CB8AC3E}">
        <p14:creationId xmlns:p14="http://schemas.microsoft.com/office/powerpoint/2010/main" val="2171691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תכנית תנועה 1:250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תנועה וחניה קומת קרקע וקומות מרתף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מאזן חניה</a:t>
            </a:r>
          </a:p>
          <a:p>
            <a:pPr algn="ctr"/>
            <a:r>
              <a:rPr lang="he-I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ע"י יועץ תנועה</a:t>
            </a:r>
          </a:p>
        </p:txBody>
      </p:sp>
    </p:spTree>
    <p:extLst>
      <p:ext uri="{BB962C8B-B14F-4D97-AF65-F5344CB8AC3E}">
        <p14:creationId xmlns:p14="http://schemas.microsoft.com/office/powerpoint/2010/main" val="2391604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בינוי מוצע 1:250 - מרתפים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תכניות מרתפים/חניה תת קרקעית כולל חתכים</a:t>
            </a:r>
          </a:p>
        </p:txBody>
      </p:sp>
    </p:spTree>
    <p:extLst>
      <p:ext uri="{BB962C8B-B14F-4D97-AF65-F5344CB8AC3E}">
        <p14:creationId xmlns:p14="http://schemas.microsoft.com/office/powerpoint/2010/main" val="57441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בינוי מוצע 1:100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תכניות של מבנה טיפוסי על כלל קומותיו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גגות</a:t>
            </a:r>
          </a:p>
          <a:p>
            <a:pPr algn="ctr"/>
            <a:endParaRPr lang="he-I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914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solidFill>
                  <a:srgbClr val="2B2B7B"/>
                </a:solidFill>
              </a:rPr>
              <a:t>בינוי מוצע - הדמיות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הדמיות כלליות, מהחצר הפנימית, מהרחובות \ </a:t>
            </a:r>
            <a:r>
              <a:rPr lang="he-IL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שצ"פים</a:t>
            </a: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ומסביב למגרש (כולל גדרות ככל שישנן)</a:t>
            </a:r>
          </a:p>
          <a:p>
            <a:pPr algn="ctr"/>
            <a:r>
              <a:rPr lang="he-I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יש לבחור את הזוויות הן ממעוף הציפור והן ממבט הולך רגל</a:t>
            </a:r>
          </a:p>
        </p:txBody>
      </p:sp>
    </p:spTree>
    <p:extLst>
      <p:ext uri="{BB962C8B-B14F-4D97-AF65-F5344CB8AC3E}">
        <p14:creationId xmlns:p14="http://schemas.microsoft.com/office/powerpoint/2010/main" val="398632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תעודת זהות</a:t>
            </a:r>
          </a:p>
        </p:txBody>
      </p:sp>
      <p:sp>
        <p:nvSpPr>
          <p:cNvPr id="11" name="מלבן 10"/>
          <p:cNvSpPr/>
          <p:nvPr/>
        </p:nvSpPr>
        <p:spPr>
          <a:xfrm>
            <a:off x="715862" y="1177464"/>
            <a:ext cx="57103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מפת התמצאות עם סימון המגרש נשוא הדיון ע"ג תצ"א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/>
          </p:nvPr>
        </p:nvSpPr>
        <p:spPr>
          <a:xfrm>
            <a:off x="6892900" y="1126664"/>
            <a:ext cx="4460900" cy="4829635"/>
          </a:xfrm>
        </p:spPr>
        <p:txBody>
          <a:bodyPr/>
          <a:lstStyle/>
          <a:p>
            <a:pPr marL="0" indent="0">
              <a:buNone/>
            </a:pPr>
            <a:r>
              <a:rPr lang="he-IL" sz="1600" dirty="0"/>
              <a:t>שם היזם:</a:t>
            </a:r>
          </a:p>
          <a:p>
            <a:pPr marL="0" indent="0">
              <a:buNone/>
            </a:pPr>
            <a:r>
              <a:rPr lang="he-IL" sz="1600" dirty="0"/>
              <a:t>שם האדריכל (עורך הבקשה):</a:t>
            </a:r>
          </a:p>
          <a:p>
            <a:pPr marL="0" indent="0">
              <a:buNone/>
            </a:pPr>
            <a:r>
              <a:rPr lang="he-IL" sz="1600" dirty="0"/>
              <a:t>שם אדריכל הנוף:</a:t>
            </a:r>
          </a:p>
          <a:p>
            <a:pPr marL="0" indent="0">
              <a:buNone/>
            </a:pPr>
            <a:r>
              <a:rPr lang="he-IL" sz="1600" dirty="0"/>
              <a:t>שם מתכנן תנועה:</a:t>
            </a:r>
          </a:p>
          <a:p>
            <a:pPr marL="0" indent="0">
              <a:buNone/>
            </a:pPr>
            <a:r>
              <a:rPr lang="he-IL" sz="1600" dirty="0"/>
              <a:t>מהות הבקשה לתיאום בינוי:</a:t>
            </a:r>
          </a:p>
          <a:p>
            <a:pPr marL="0" indent="0">
              <a:buNone/>
            </a:pPr>
            <a:r>
              <a:rPr lang="he-IL" sz="1600" dirty="0"/>
              <a:t>מספר ושם התכנית (מבא"ת):</a:t>
            </a:r>
          </a:p>
          <a:p>
            <a:pPr marL="0" indent="0">
              <a:buNone/>
            </a:pPr>
            <a:r>
              <a:rPr lang="he-IL" sz="1600" dirty="0"/>
              <a:t>מספר מגרש, גוש  וחלקה לפי תכנית רלוונטית:</a:t>
            </a:r>
          </a:p>
          <a:p>
            <a:pPr marL="0" indent="0">
              <a:buNone/>
            </a:pPr>
            <a:r>
              <a:rPr lang="he-IL" sz="1600" dirty="0"/>
              <a:t>ייעוד ושימוש המגרש:</a:t>
            </a:r>
          </a:p>
          <a:p>
            <a:pPr marL="0" indent="0">
              <a:buNone/>
            </a:pPr>
            <a:r>
              <a:rPr lang="he-IL" sz="1600" dirty="0"/>
              <a:t>מס' תיק מידע פנימי:</a:t>
            </a:r>
          </a:p>
          <a:p>
            <a:pPr marL="0" indent="0">
              <a:buNone/>
            </a:pPr>
            <a:r>
              <a:rPr lang="he-IL" sz="1600" dirty="0"/>
              <a:t>מס' בקשה במערכת רישוי זמין:</a:t>
            </a:r>
          </a:p>
          <a:p>
            <a:pPr marL="0" indent="0">
              <a:buNone/>
            </a:pPr>
            <a:r>
              <a:rPr lang="he-IL" sz="1600" dirty="0"/>
              <a:t>שטח מגרש במ"ר/דונם: </a:t>
            </a:r>
          </a:p>
          <a:p>
            <a:pPr marL="0" indent="0">
              <a:buNone/>
            </a:pPr>
            <a:r>
              <a:rPr lang="he-IL" sz="1600" dirty="0"/>
              <a:t>מ"ר בנוי:</a:t>
            </a:r>
          </a:p>
          <a:p>
            <a:pPr marL="0" indent="0">
              <a:buNone/>
            </a:pPr>
            <a:r>
              <a:rPr lang="he-IL" sz="1600" dirty="0"/>
              <a:t>% בניה:</a:t>
            </a:r>
          </a:p>
          <a:p>
            <a:pPr marL="0" indent="0">
              <a:buNone/>
            </a:pPr>
            <a:r>
              <a:rPr lang="he-IL" sz="1600" dirty="0"/>
              <a:t>נפח: </a:t>
            </a:r>
          </a:p>
          <a:p>
            <a:pPr marL="0" indent="0">
              <a:buNone/>
            </a:pPr>
            <a:endParaRPr lang="he-IL" sz="1600" dirty="0"/>
          </a:p>
          <a:p>
            <a:pPr marL="0" indent="0">
              <a:buNone/>
            </a:pPr>
            <a:endParaRPr lang="he-IL" sz="1600" dirty="0"/>
          </a:p>
        </p:txBody>
      </p:sp>
      <p:sp>
        <p:nvSpPr>
          <p:cNvPr id="3" name="אליפסה 2">
            <a:extLst>
              <a:ext uri="{FF2B5EF4-FFF2-40B4-BE49-F238E27FC236}">
                <a16:creationId xmlns:a16="http://schemas.microsoft.com/office/drawing/2014/main" id="{A41566BE-3276-417E-B0BA-39875FF411B5}"/>
              </a:ext>
            </a:extLst>
          </p:cNvPr>
          <p:cNvSpPr/>
          <p:nvPr/>
        </p:nvSpPr>
        <p:spPr>
          <a:xfrm>
            <a:off x="6892900" y="3940594"/>
            <a:ext cx="1863305" cy="1863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יש לציין גם פרטי התקשרות של היזם וצוות התכנון</a:t>
            </a:r>
          </a:p>
        </p:txBody>
      </p:sp>
    </p:spTree>
    <p:extLst>
      <p:ext uri="{BB962C8B-B14F-4D97-AF65-F5344CB8AC3E}">
        <p14:creationId xmlns:p14="http://schemas.microsoft.com/office/powerpoint/2010/main" val="341574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תשריט התכנית (לציין מס' ושם תכנית)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תשריט התכנית הראשית </a:t>
            </a:r>
            <a:r>
              <a:rPr lang="he-IL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בקנ"מ</a:t>
            </a: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1:1,250 עליו יודגש המגרש</a:t>
            </a:r>
          </a:p>
        </p:txBody>
      </p:sp>
    </p:spTree>
    <p:extLst>
      <p:ext uri="{BB962C8B-B14F-4D97-AF65-F5344CB8AC3E}">
        <p14:creationId xmlns:p14="http://schemas.microsoft.com/office/powerpoint/2010/main" val="35901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תכנית בינוי ופיתוח 1:500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המגרש מתוך תכנית בינוי ופיתוח 1:500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שקיבלה תוקף בוועדה המקומית</a:t>
            </a:r>
          </a:p>
        </p:txBody>
      </p:sp>
    </p:spTree>
    <p:extLst>
      <p:ext uri="{BB962C8B-B14F-4D97-AF65-F5344CB8AC3E}">
        <p14:creationId xmlns:p14="http://schemas.microsoft.com/office/powerpoint/2010/main" val="14587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תכנית בינוי ופיתוח 1:500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חתך עקרוני, חזית עקרונית, פיתוח, תנועה, תברואה וכל חומר גרפי אחר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המופיע בבינוי ב-1:500 שרלוונטי למגרש נשוא הדיון</a:t>
            </a:r>
          </a:p>
        </p:txBody>
      </p:sp>
    </p:spTree>
    <p:extLst>
      <p:ext uri="{BB962C8B-B14F-4D97-AF65-F5344CB8AC3E}">
        <p14:creationId xmlns:p14="http://schemas.microsoft.com/office/powerpoint/2010/main" val="141647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רקע, הנחיות ונתונים כמותיים קיימים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ציון הנחיות מיוחדות למגרש/ים לפי תכנית הבינוי והפיתוח 1:500 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זכויות בנייה לפי ייעודים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מספר קומות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מספר יחידות דיור</a:t>
            </a:r>
          </a:p>
        </p:txBody>
      </p:sp>
    </p:spTree>
    <p:extLst>
      <p:ext uri="{BB962C8B-B14F-4D97-AF65-F5344CB8AC3E}">
        <p14:creationId xmlns:p14="http://schemas.microsoft.com/office/powerpoint/2010/main" val="112671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בינוי מוצע 1:250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נספח בינוי ופיתוח מוצע ב 1:250 (צבעוני)</a:t>
            </a:r>
          </a:p>
          <a:p>
            <a:pPr algn="ctr">
              <a:tabLst>
                <a:tab pos="5029200" algn="l"/>
              </a:tabLst>
            </a:pP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התכנית תוצג במפלס הפיתוח ותכלול מפלסי פיתוח וכניסות מבנים (0.0).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יש להראות את השטחים הציבוריים הגובלים, כניסות ויציאות לחניה תת קרקעית,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רחבות כיבוי, פיתוח שטחים משותפים ותכנון פנים של קומת הקרקע.</a:t>
            </a:r>
          </a:p>
          <a:p>
            <a:pPr algn="ctr"/>
            <a:r>
              <a:rPr lang="he-I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יוכן ע"י העורך הראשי</a:t>
            </a:r>
          </a:p>
        </p:txBody>
      </p:sp>
    </p:spTree>
    <p:extLst>
      <p:ext uri="{BB962C8B-B14F-4D97-AF65-F5344CB8AC3E}">
        <p14:creationId xmlns:p14="http://schemas.microsoft.com/office/powerpoint/2010/main" val="632247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תכנית פיתוח 1:250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פיתוח, חזיתות, חתכים ופרטי פיתוח(כל הנדרש על פי דרישות סטנדרטיות </a:t>
            </a:r>
            <a:r>
              <a:rPr lang="he-IL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לתכנית</a:t>
            </a: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ראה </a:t>
            </a:r>
            <a:r>
              <a:rPr lang="he-IL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נספח ב') </a:t>
            </a: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ופתרונות ניקוז</a:t>
            </a:r>
          </a:p>
          <a:p>
            <a:pPr algn="ctr"/>
            <a:r>
              <a:rPr lang="he-I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ע"י יועץ נוף</a:t>
            </a:r>
          </a:p>
        </p:txBody>
      </p:sp>
    </p:spTree>
    <p:extLst>
      <p:ext uri="{BB962C8B-B14F-4D97-AF65-F5344CB8AC3E}">
        <p14:creationId xmlns:p14="http://schemas.microsoft.com/office/powerpoint/2010/main" val="2827538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בינוי מוצע 1:250 - נתונים</a:t>
            </a:r>
          </a:p>
        </p:txBody>
      </p:sp>
      <p:sp>
        <p:nvSpPr>
          <p:cNvPr id="3" name="מלבן 2"/>
          <p:cNvSpPr/>
          <p:nvPr/>
        </p:nvSpPr>
        <p:spPr>
          <a:xfrm>
            <a:off x="715862" y="1177464"/>
            <a:ext cx="10637938" cy="4626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טבלה עם נתונים מוצעים: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מספר יחידות דיור + תמהיל (גדולות/קטנות), קומות, גובה ופירוט אי התאמות לתכנית הבינוי והפיתוח ב-1:500 אם יש.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שטחי בנייה מרביים - שטחי מסחר/ תעסוקה/ ציבור, שטח עיקרי, שטח חניה, שטח שרות, שטחי מרפסות, שטחי חצרות פרטיות מוצמדות לדירות קרקע וכל נתון אחר רלוונטי לתכנית הבינוי המוצעת.</a:t>
            </a:r>
          </a:p>
          <a:p>
            <a:pPr algn="ct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פירוט הקלות במידה ומבוקשות</a:t>
            </a:r>
          </a:p>
        </p:txBody>
      </p:sp>
    </p:spTree>
    <p:extLst>
      <p:ext uri="{BB962C8B-B14F-4D97-AF65-F5344CB8AC3E}">
        <p14:creationId xmlns:p14="http://schemas.microsoft.com/office/powerpoint/2010/main" val="6649315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11979</TotalTime>
  <Words>483</Words>
  <Application>Microsoft Office PowerPoint</Application>
  <PresentationFormat>מסך רחב</PresentationFormat>
  <Paragraphs>68</Paragraphs>
  <Slides>16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תעודת זהות</vt:lpstr>
      <vt:lpstr>תשריט התכנית (לציין מס' ושם תכנית)</vt:lpstr>
      <vt:lpstr>תכנית בינוי ופיתוח 1:500</vt:lpstr>
      <vt:lpstr>תכנית בינוי ופיתוח 1:500</vt:lpstr>
      <vt:lpstr>רקע, הנחיות ונתונים כמותיים קיימים</vt:lpstr>
      <vt:lpstr>בינוי מוצע 1:250</vt:lpstr>
      <vt:lpstr>תכנית פיתוח 1:250</vt:lpstr>
      <vt:lpstr>בינוי מוצע 1:250 - נתונים</vt:lpstr>
      <vt:lpstr>בינוי מוצע 1:250 - חתכים</vt:lpstr>
      <vt:lpstr>בינוי מוצע 1:250 – חזיתות לרחוב</vt:lpstr>
      <vt:lpstr>בינוי מוצע 1:250 – חזיתות פנימיות</vt:lpstr>
      <vt:lpstr>תכנית תנועה 1:250</vt:lpstr>
      <vt:lpstr>בינוי מוצע 1:250 - מרתפים</vt:lpstr>
      <vt:lpstr>בינוי מוצע 1:100</vt:lpstr>
      <vt:lpstr>בינוי מוצע - הדמיות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יעל</dc:creator>
  <cp:lastModifiedBy>לוסיאנה גרפי</cp:lastModifiedBy>
  <cp:revision>123</cp:revision>
  <cp:lastPrinted>2019-12-22T07:55:35Z</cp:lastPrinted>
  <dcterms:created xsi:type="dcterms:W3CDTF">2019-02-27T09:58:31Z</dcterms:created>
  <dcterms:modified xsi:type="dcterms:W3CDTF">2023-04-03T07:08:08Z</dcterms:modified>
</cp:coreProperties>
</file>